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84D3F-1258-4F77-B7A9-56F72759393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A10E8A-DBA2-4AC7-80ED-7EB0108436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E8A754-62C0-4FF9-9B22-D105AC455D92}"/>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5" name="フッター プレースホルダー 4">
            <a:extLst>
              <a:ext uri="{FF2B5EF4-FFF2-40B4-BE49-F238E27FC236}">
                <a16:creationId xmlns:a16="http://schemas.microsoft.com/office/drawing/2014/main" id="{1F912CD7-699A-4DEE-B8B5-7DE4041B52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568C37-2640-44C8-B8C1-3C70D5513A41}"/>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2340533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4F24B-7E7A-48E5-A94B-80075B9559C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217718-79A6-446D-ABE5-87AED148DCC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DF8C8A-1CC7-4776-9534-7B528197468F}"/>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5" name="フッター プレースホルダー 4">
            <a:extLst>
              <a:ext uri="{FF2B5EF4-FFF2-40B4-BE49-F238E27FC236}">
                <a16:creationId xmlns:a16="http://schemas.microsoft.com/office/drawing/2014/main" id="{17ABA9A4-4A3C-481E-917D-89C49C6C82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C4A8DA-E481-48F4-A82C-D6AB0112406D}"/>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1307251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C7FEBE7-46A1-4155-A8A3-674125EF22B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E091943-3012-4BAE-9DDF-396903BEA73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55250B-1DBF-48B9-9CC1-DCC50F6DC318}"/>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5" name="フッター プレースホルダー 4">
            <a:extLst>
              <a:ext uri="{FF2B5EF4-FFF2-40B4-BE49-F238E27FC236}">
                <a16:creationId xmlns:a16="http://schemas.microsoft.com/office/drawing/2014/main" id="{20305C82-B902-4BB6-B7BB-7D5789D1A5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1C8586-9CB6-4758-B6D0-942C4AB5DEA8}"/>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315406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293698-24EB-4609-A631-932B9D30B29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7A0D44E-7483-4D8C-AA8A-4B25A71D960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E83C5F-C2C1-4455-AD12-A3E7585FE35F}"/>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5" name="フッター プレースホルダー 4">
            <a:extLst>
              <a:ext uri="{FF2B5EF4-FFF2-40B4-BE49-F238E27FC236}">
                <a16:creationId xmlns:a16="http://schemas.microsoft.com/office/drawing/2014/main" id="{5B7197BA-A106-48F9-B0C9-B1904E6659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5E0CF6-F0C9-4DF8-AE45-DA3E2B773CB8}"/>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87456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5C8248-98EF-4BD9-9488-3E745EFE86C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B5A9E6E-AC09-4E11-A4FF-4F1E1F23B7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BA7F0B-EC63-4898-B549-0FC7E5B17F89}"/>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5" name="フッター プレースホルダー 4">
            <a:extLst>
              <a:ext uri="{FF2B5EF4-FFF2-40B4-BE49-F238E27FC236}">
                <a16:creationId xmlns:a16="http://schemas.microsoft.com/office/drawing/2014/main" id="{93B23897-C0D9-48E5-933E-286A43A76C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2E35259-9FA0-4B7F-B55B-37B9CFB4FB95}"/>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35438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9D3050-A5E2-409A-B303-6733B813A0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EF12D42-365A-4723-97E6-8F1A30892C0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6D0C81D-75C0-4049-A738-AB66A00F0B3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2852F1-10DC-42C4-B8D9-C4BD46571AE8}"/>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6" name="フッター プレースホルダー 5">
            <a:extLst>
              <a:ext uri="{FF2B5EF4-FFF2-40B4-BE49-F238E27FC236}">
                <a16:creationId xmlns:a16="http://schemas.microsoft.com/office/drawing/2014/main" id="{7989EE13-8ED2-4F01-9B74-30F724186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5D1A77-88F3-4966-B2EA-A64DA3CCA364}"/>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223685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F9AE9-A931-4200-808C-FCA857251E0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2AF4CFF-B7AF-4611-A88E-08B39A0B3C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0FDA589-8B9F-4AA1-A0D1-79A58B23383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ED45EB8-72D4-46E7-B69A-8E69F98E01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C2885D2-C71F-4CCD-B030-8F86A709D43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49934F4-A372-452C-9470-DBA25D15DFA7}"/>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8" name="フッター プレースホルダー 7">
            <a:extLst>
              <a:ext uri="{FF2B5EF4-FFF2-40B4-BE49-F238E27FC236}">
                <a16:creationId xmlns:a16="http://schemas.microsoft.com/office/drawing/2014/main" id="{084A196F-6FD9-478F-88A1-6A3B50EC25B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42B0D14-C610-408E-861F-26BF1DAFAFCA}"/>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427993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67FF27-84D1-411B-9212-CA0C909861B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D92893F-DCB0-488A-8DFB-793460567DCE}"/>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4" name="フッター プレースホルダー 3">
            <a:extLst>
              <a:ext uri="{FF2B5EF4-FFF2-40B4-BE49-F238E27FC236}">
                <a16:creationId xmlns:a16="http://schemas.microsoft.com/office/drawing/2014/main" id="{99204621-1145-4FAF-AEC8-5C5094858CC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476CED7-6CEB-4F8D-8C8F-96B42600F66C}"/>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420495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E8CEABF-6EB0-4350-83A1-33A6D9AB79B3}"/>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3" name="フッター プレースホルダー 2">
            <a:extLst>
              <a:ext uri="{FF2B5EF4-FFF2-40B4-BE49-F238E27FC236}">
                <a16:creationId xmlns:a16="http://schemas.microsoft.com/office/drawing/2014/main" id="{B3FA37B9-2F49-467A-8489-C2A5B8BCF64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B75199-1ADA-4841-89DB-E30A2550AA29}"/>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185079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551E83-86E8-4FCF-B798-D316B5A2038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699AF8-E65F-4EAB-AD6A-27576D8016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7A38F1-DEE1-4379-914F-6B9A98EFB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AB54980-96CB-4A79-AE07-42F2C1BB5E0C}"/>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6" name="フッター プレースホルダー 5">
            <a:extLst>
              <a:ext uri="{FF2B5EF4-FFF2-40B4-BE49-F238E27FC236}">
                <a16:creationId xmlns:a16="http://schemas.microsoft.com/office/drawing/2014/main" id="{A5613B62-9004-470A-A486-6A3C269EA51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FD88F4-02D1-4E41-B27A-4A952FDD0709}"/>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510462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13B23B-B0F6-4CE6-A7ED-121CEAC2E7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DC3CBF3-7310-4355-9B0A-F77D8DA9E1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DE6D769-B2FE-41C3-956B-E6B8A69E6B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9FC877-FDB5-4A9F-BD3D-8B0F49A02463}"/>
              </a:ext>
            </a:extLst>
          </p:cNvPr>
          <p:cNvSpPr>
            <a:spLocks noGrp="1"/>
          </p:cNvSpPr>
          <p:nvPr>
            <p:ph type="dt" sz="half" idx="10"/>
          </p:nvPr>
        </p:nvSpPr>
        <p:spPr/>
        <p:txBody>
          <a:bodyPr/>
          <a:lstStyle/>
          <a:p>
            <a:fld id="{79CB6B03-6C30-4575-B61D-B7AA6F3C94FB}" type="datetimeFigureOut">
              <a:rPr kumimoji="1" lang="ja-JP" altLang="en-US" smtClean="0"/>
              <a:t>2020/12/18</a:t>
            </a:fld>
            <a:endParaRPr kumimoji="1" lang="ja-JP" altLang="en-US"/>
          </a:p>
        </p:txBody>
      </p:sp>
      <p:sp>
        <p:nvSpPr>
          <p:cNvPr id="6" name="フッター プレースホルダー 5">
            <a:extLst>
              <a:ext uri="{FF2B5EF4-FFF2-40B4-BE49-F238E27FC236}">
                <a16:creationId xmlns:a16="http://schemas.microsoft.com/office/drawing/2014/main" id="{B535AA26-2480-4721-ADF6-3E1922AA7DA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28BA0C4-7C01-4A49-939A-423D7F6E07DF}"/>
              </a:ext>
            </a:extLst>
          </p:cNvPr>
          <p:cNvSpPr>
            <a:spLocks noGrp="1"/>
          </p:cNvSpPr>
          <p:nvPr>
            <p:ph type="sldNum" sz="quarter" idx="12"/>
          </p:nvPr>
        </p:nvSpPr>
        <p:spPr/>
        <p:txBody>
          <a:body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4121846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8C3DF-7A47-4662-A34A-96087F3F70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7A041CF-752E-483D-B96A-4A2EDF271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1A1877-980C-4845-8116-96B118C976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B6B03-6C30-4575-B61D-B7AA6F3C94FB}" type="datetimeFigureOut">
              <a:rPr kumimoji="1" lang="ja-JP" altLang="en-US" smtClean="0"/>
              <a:t>2020/12/18</a:t>
            </a:fld>
            <a:endParaRPr kumimoji="1" lang="ja-JP" altLang="en-US"/>
          </a:p>
        </p:txBody>
      </p:sp>
      <p:sp>
        <p:nvSpPr>
          <p:cNvPr id="5" name="フッター プレースホルダー 4">
            <a:extLst>
              <a:ext uri="{FF2B5EF4-FFF2-40B4-BE49-F238E27FC236}">
                <a16:creationId xmlns:a16="http://schemas.microsoft.com/office/drawing/2014/main" id="{F149EDEF-C403-4CB0-930B-338DE8AF90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DE04920-E1CF-4F5D-BFD5-4052100EF2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B1BCA-E75E-4A3B-8CD0-0D6F9C00076D}" type="slidenum">
              <a:rPr kumimoji="1" lang="ja-JP" altLang="en-US" smtClean="0"/>
              <a:t>‹#›</a:t>
            </a:fld>
            <a:endParaRPr kumimoji="1" lang="ja-JP" altLang="en-US"/>
          </a:p>
        </p:txBody>
      </p:sp>
    </p:spTree>
    <p:extLst>
      <p:ext uri="{BB962C8B-B14F-4D97-AF65-F5344CB8AC3E}">
        <p14:creationId xmlns:p14="http://schemas.microsoft.com/office/powerpoint/2010/main" val="3223054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995D41-D942-47EB-8630-0CC8126AECD4}"/>
              </a:ext>
            </a:extLst>
          </p:cNvPr>
          <p:cNvSpPr>
            <a:spLocks noGrp="1"/>
          </p:cNvSpPr>
          <p:nvPr>
            <p:ph type="ctrTitle"/>
          </p:nvPr>
        </p:nvSpPr>
        <p:spPr/>
        <p:txBody>
          <a:bodyPr/>
          <a:lstStyle/>
          <a:p>
            <a:r>
              <a:rPr kumimoji="1" lang="ja-JP" altLang="en-US" dirty="0"/>
              <a:t>低栄養リスク改善加算</a:t>
            </a:r>
            <a:br>
              <a:rPr kumimoji="1" lang="en-US" altLang="ja-JP" dirty="0"/>
            </a:br>
            <a:r>
              <a:rPr kumimoji="1" lang="ja-JP" altLang="en-US" dirty="0"/>
              <a:t>対象者の改善例</a:t>
            </a:r>
          </a:p>
        </p:txBody>
      </p:sp>
      <p:sp>
        <p:nvSpPr>
          <p:cNvPr id="3" name="字幕 2">
            <a:extLst>
              <a:ext uri="{FF2B5EF4-FFF2-40B4-BE49-F238E27FC236}">
                <a16:creationId xmlns:a16="http://schemas.microsoft.com/office/drawing/2014/main" id="{E5070B50-24AE-498D-A525-8E6E8E50EAC8}"/>
              </a:ext>
            </a:extLst>
          </p:cNvPr>
          <p:cNvSpPr>
            <a:spLocks noGrp="1"/>
          </p:cNvSpPr>
          <p:nvPr>
            <p:ph type="subTitle" idx="1"/>
          </p:nvPr>
        </p:nvSpPr>
        <p:spPr>
          <a:xfrm>
            <a:off x="1524000" y="4972050"/>
            <a:ext cx="9144000" cy="990600"/>
          </a:xfrm>
        </p:spPr>
        <p:txBody>
          <a:bodyPr/>
          <a:lstStyle/>
          <a:p>
            <a:r>
              <a:rPr kumimoji="1" lang="ja-JP" altLang="en-US" dirty="0"/>
              <a:t>介護老人保健施設　琵琶</a:t>
            </a:r>
            <a:endParaRPr kumimoji="1" lang="en-US" altLang="ja-JP" dirty="0"/>
          </a:p>
          <a:p>
            <a:r>
              <a:rPr kumimoji="1" lang="ja-JP" altLang="en-US" dirty="0"/>
              <a:t>療養部栄養係　管理栄養士　</a:t>
            </a:r>
          </a:p>
        </p:txBody>
      </p:sp>
    </p:spTree>
    <p:extLst>
      <p:ext uri="{BB962C8B-B14F-4D97-AF65-F5344CB8AC3E}">
        <p14:creationId xmlns:p14="http://schemas.microsoft.com/office/powerpoint/2010/main" val="253845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A0F198-3371-462E-98A8-068866AFBBF9}"/>
              </a:ext>
            </a:extLst>
          </p:cNvPr>
          <p:cNvSpPr>
            <a:spLocks noGrp="1"/>
          </p:cNvSpPr>
          <p:nvPr>
            <p:ph type="title"/>
          </p:nvPr>
        </p:nvSpPr>
        <p:spPr/>
        <p:txBody>
          <a:bodyPr/>
          <a:lstStyle/>
          <a:p>
            <a:r>
              <a:rPr lang="ja-JP" altLang="en-US" dirty="0"/>
              <a:t>考察</a:t>
            </a:r>
            <a:endParaRPr kumimoji="1" lang="ja-JP" altLang="en-US" dirty="0"/>
          </a:p>
        </p:txBody>
      </p:sp>
      <p:sp>
        <p:nvSpPr>
          <p:cNvPr id="3" name="コンテンツ プレースホルダー 2">
            <a:extLst>
              <a:ext uri="{FF2B5EF4-FFF2-40B4-BE49-F238E27FC236}">
                <a16:creationId xmlns:a16="http://schemas.microsoft.com/office/drawing/2014/main" id="{E53CBB4F-F66F-4A5B-91C6-F58985FCF662}"/>
              </a:ext>
            </a:extLst>
          </p:cNvPr>
          <p:cNvSpPr>
            <a:spLocks noGrp="1"/>
          </p:cNvSpPr>
          <p:nvPr>
            <p:ph idx="1"/>
          </p:nvPr>
        </p:nvSpPr>
        <p:spPr/>
        <p:txBody>
          <a:bodyPr/>
          <a:lstStyle/>
          <a:p>
            <a:pPr marL="0" indent="0">
              <a:buNone/>
            </a:pPr>
            <a:r>
              <a:rPr kumimoji="1" lang="ja-JP" altLang="en-US" dirty="0"/>
              <a:t>　施設の現在までの低栄養リスク改善加算算定者をみると、</a:t>
            </a:r>
            <a:r>
              <a:rPr kumimoji="1" lang="en-US" altLang="ja-JP" dirty="0"/>
              <a:t>6</a:t>
            </a:r>
            <a:r>
              <a:rPr kumimoji="1" lang="ja-JP" altLang="en-US" dirty="0"/>
              <a:t>割の方が比較的早期に栄養改善できている。あと</a:t>
            </a:r>
            <a:r>
              <a:rPr kumimoji="1" lang="en-US" altLang="ja-JP" dirty="0"/>
              <a:t>4</a:t>
            </a:r>
            <a:r>
              <a:rPr kumimoji="1" lang="ja-JP" altLang="en-US" dirty="0"/>
              <a:t>割の方も、</a:t>
            </a:r>
            <a:r>
              <a:rPr kumimoji="1" lang="en-US" altLang="ja-JP" dirty="0"/>
              <a:t>1</a:t>
            </a:r>
            <a:r>
              <a:rPr kumimoji="1" lang="ja-JP" altLang="en-US" dirty="0"/>
              <a:t>カ月程度の短期間の入所の方が多く、血液検査ができていないことがあったが、ほとんどの方が摂取栄養量の改善がみられた。</a:t>
            </a:r>
            <a:endParaRPr kumimoji="1" lang="en-US" altLang="ja-JP" dirty="0"/>
          </a:p>
          <a:p>
            <a:pPr marL="0" indent="0">
              <a:buNone/>
            </a:pPr>
            <a:r>
              <a:rPr lang="ja-JP" altLang="en-US" dirty="0"/>
              <a:t>　早期の栄養改善を多職種で行うことにより、</a:t>
            </a:r>
            <a:r>
              <a:rPr kumimoji="1" lang="ja-JP" altLang="en-US" dirty="0"/>
              <a:t>栄養状態を改善するとともに、適切な介護、リハビリを行うことにより精神状態の安定、身体状態の維持改善につながる。</a:t>
            </a:r>
            <a:endParaRPr lang="en-US" altLang="ja-JP"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59103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30D32A-746A-44C6-8C42-61A37B06C822}"/>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C2AB062B-5524-4693-87D8-45CC1852628B}"/>
              </a:ext>
            </a:extLst>
          </p:cNvPr>
          <p:cNvSpPr>
            <a:spLocks noGrp="1"/>
          </p:cNvSpPr>
          <p:nvPr>
            <p:ph idx="1"/>
          </p:nvPr>
        </p:nvSpPr>
        <p:spPr/>
        <p:txBody>
          <a:bodyPr>
            <a:normAutofit fontScale="92500"/>
          </a:bodyPr>
          <a:lstStyle/>
          <a:p>
            <a:pPr marL="0" indent="0">
              <a:buNone/>
            </a:pPr>
            <a:r>
              <a:rPr kumimoji="1" lang="ja-JP" altLang="en-US" dirty="0"/>
              <a:t>　特に入院後の高齢者は低栄養であることが多く、早期に多職種で</a:t>
            </a:r>
            <a:r>
              <a:rPr lang="ja-JP" altLang="en-US" dirty="0"/>
              <a:t>食事環境の対応を行う</a:t>
            </a:r>
            <a:r>
              <a:rPr kumimoji="1" lang="ja-JP" altLang="en-US" dirty="0"/>
              <a:t>ことによりスムーズに栄養状態の改善が期待できると思われる。</a:t>
            </a:r>
            <a:endParaRPr kumimoji="1" lang="en-US" altLang="ja-JP" dirty="0"/>
          </a:p>
          <a:p>
            <a:pPr marL="0" indent="0">
              <a:buNone/>
            </a:pPr>
            <a:endParaRPr kumimoji="1" lang="en-US" altLang="ja-JP" dirty="0"/>
          </a:p>
          <a:p>
            <a:pPr marL="0" indent="0">
              <a:buNone/>
            </a:pPr>
            <a:r>
              <a:rPr lang="ja-JP" altLang="en-US" dirty="0"/>
              <a:t>　栄養改善とともに栄養改善や身体機能の維持改善する事により、</a:t>
            </a:r>
            <a:r>
              <a:rPr kumimoji="1" lang="ja-JP" altLang="en-US" dirty="0"/>
              <a:t>フレイルやサルコペニアの予防につながる。</a:t>
            </a:r>
            <a:endParaRPr kumimoji="1" lang="en-US" altLang="ja-JP" dirty="0"/>
          </a:p>
          <a:p>
            <a:pPr marL="0" indent="0">
              <a:buNone/>
            </a:pPr>
            <a:endParaRPr kumimoji="1" lang="en-US" altLang="ja-JP" dirty="0"/>
          </a:p>
          <a:p>
            <a:pPr marL="0" indent="0">
              <a:buNone/>
            </a:pPr>
            <a:r>
              <a:rPr lang="ja-JP" altLang="en-US" dirty="0"/>
              <a:t>　地域包括ケアシステムが推進され、地域の中間施設を担っている介護老人保健施設として、低栄養リスク改善加算は利用者さまの状態改善に有効な手段である。今後も積極的に取り組んでいきたい。</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57513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CFE7F2-65B7-4011-BD31-64A5781E4351}"/>
              </a:ext>
            </a:extLst>
          </p:cNvPr>
          <p:cNvSpPr>
            <a:spLocks noGrp="1"/>
          </p:cNvSpPr>
          <p:nvPr>
            <p:ph type="title"/>
          </p:nvPr>
        </p:nvSpPr>
        <p:spPr/>
        <p:txBody>
          <a:bodyPr/>
          <a:lstStyle/>
          <a:p>
            <a:r>
              <a:rPr kumimoji="1" lang="ja-JP" altLang="en-US" dirty="0"/>
              <a:t>はじめに</a:t>
            </a:r>
          </a:p>
        </p:txBody>
      </p:sp>
      <p:sp>
        <p:nvSpPr>
          <p:cNvPr id="3" name="コンテンツ プレースホルダー 2">
            <a:extLst>
              <a:ext uri="{FF2B5EF4-FFF2-40B4-BE49-F238E27FC236}">
                <a16:creationId xmlns:a16="http://schemas.microsoft.com/office/drawing/2014/main" id="{B73EFF0A-EBF9-4127-BF30-A4C2AFBC3798}"/>
              </a:ext>
            </a:extLst>
          </p:cNvPr>
          <p:cNvSpPr>
            <a:spLocks noGrp="1"/>
          </p:cNvSpPr>
          <p:nvPr>
            <p:ph idx="1"/>
          </p:nvPr>
        </p:nvSpPr>
        <p:spPr/>
        <p:txBody>
          <a:bodyPr/>
          <a:lstStyle/>
          <a:p>
            <a:pPr marL="0" indent="0">
              <a:buNone/>
            </a:pPr>
            <a:r>
              <a:rPr lang="ja-JP" altLang="en-US" b="0" i="0" dirty="0">
                <a:solidFill>
                  <a:srgbClr val="333333"/>
                </a:solidFill>
                <a:effectLst/>
                <a:latin typeface="ヒラギノ角ゴ Pro W3"/>
              </a:rPr>
              <a:t>　平成</a:t>
            </a:r>
            <a:r>
              <a:rPr lang="en-US" altLang="ja-JP" dirty="0">
                <a:solidFill>
                  <a:srgbClr val="333333"/>
                </a:solidFill>
                <a:latin typeface="ヒラギノ角ゴ Pro W3"/>
              </a:rPr>
              <a:t>30</a:t>
            </a:r>
            <a:r>
              <a:rPr lang="ja-JP" altLang="en-US" b="0" i="0" dirty="0">
                <a:solidFill>
                  <a:srgbClr val="333333"/>
                </a:solidFill>
                <a:effectLst/>
                <a:latin typeface="ヒラギノ角ゴ Pro W3"/>
              </a:rPr>
              <a:t>年より、低栄養リスク改善加算が新規で創設された。具体的には、低栄養リスクの高い入所者へ、多職種が連携し低栄養状態を改善するための栄養、食事の調整を行い栄養状態の改善を図りフレイルやサルコペニアの予防、または改善していこうというものである。</a:t>
            </a:r>
            <a:endParaRPr lang="en-US" altLang="ja-JP" b="0" i="0" dirty="0">
              <a:solidFill>
                <a:srgbClr val="333333"/>
              </a:solidFill>
              <a:effectLst/>
              <a:latin typeface="ヒラギノ角ゴ Pro W3"/>
            </a:endParaRPr>
          </a:p>
          <a:p>
            <a:pPr marL="0" indent="0">
              <a:buNone/>
            </a:pPr>
            <a:endParaRPr lang="en-US" altLang="ja-JP" b="0" i="0" dirty="0">
              <a:solidFill>
                <a:srgbClr val="333333"/>
              </a:solidFill>
              <a:effectLst/>
              <a:latin typeface="ヒラギノ角ゴ Pro W3"/>
            </a:endParaRPr>
          </a:p>
          <a:p>
            <a:pPr marL="0" indent="0">
              <a:buNone/>
            </a:pPr>
            <a:r>
              <a:rPr kumimoji="1" lang="ja-JP" altLang="en-US" dirty="0">
                <a:solidFill>
                  <a:srgbClr val="333333"/>
                </a:solidFill>
                <a:latin typeface="ヒラギノ角ゴ Pro W3"/>
              </a:rPr>
              <a:t>　今回、低栄養リスク改善加算の対応を行うことにより、栄養状態が改善し身体機能、認知機能等の改善がみられた事例を報告する。</a:t>
            </a:r>
            <a:endParaRPr kumimoji="1" lang="ja-JP" altLang="en-US" dirty="0"/>
          </a:p>
        </p:txBody>
      </p:sp>
    </p:spTree>
    <p:extLst>
      <p:ext uri="{BB962C8B-B14F-4D97-AF65-F5344CB8AC3E}">
        <p14:creationId xmlns:p14="http://schemas.microsoft.com/office/powerpoint/2010/main" val="1529858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369554-9BA4-4E39-99E0-331C2FB2DFA7}"/>
              </a:ext>
            </a:extLst>
          </p:cNvPr>
          <p:cNvSpPr>
            <a:spLocks noGrp="1"/>
          </p:cNvSpPr>
          <p:nvPr>
            <p:ph type="title"/>
          </p:nvPr>
        </p:nvSpPr>
        <p:spPr/>
        <p:txBody>
          <a:bodyPr/>
          <a:lstStyle/>
          <a:p>
            <a:r>
              <a:rPr kumimoji="1" lang="ja-JP" altLang="en-US" dirty="0"/>
              <a:t>低栄養リスク改善加算算定要件</a:t>
            </a:r>
          </a:p>
        </p:txBody>
      </p:sp>
      <p:sp>
        <p:nvSpPr>
          <p:cNvPr id="3" name="コンテンツ プレースホルダー 2">
            <a:extLst>
              <a:ext uri="{FF2B5EF4-FFF2-40B4-BE49-F238E27FC236}">
                <a16:creationId xmlns:a16="http://schemas.microsoft.com/office/drawing/2014/main" id="{76250756-ECBA-4EED-9F00-6E0811B4166D}"/>
              </a:ext>
            </a:extLst>
          </p:cNvPr>
          <p:cNvSpPr>
            <a:spLocks noGrp="1"/>
          </p:cNvSpPr>
          <p:nvPr>
            <p:ph idx="1"/>
          </p:nvPr>
        </p:nvSpPr>
        <p:spPr/>
        <p:txBody>
          <a:bodyPr>
            <a:normAutofit fontScale="85000" lnSpcReduction="20000"/>
          </a:bodyPr>
          <a:lstStyle/>
          <a:p>
            <a:pPr marL="0" indent="0">
              <a:buNone/>
            </a:pPr>
            <a:r>
              <a:rPr kumimoji="1" lang="ja-JP" altLang="en-US" dirty="0"/>
              <a:t>単位数：</a:t>
            </a:r>
            <a:r>
              <a:rPr kumimoji="1" lang="en-US" altLang="ja-JP" dirty="0"/>
              <a:t>300</a:t>
            </a:r>
            <a:r>
              <a:rPr kumimoji="1" lang="ja-JP" altLang="en-US" dirty="0"/>
              <a:t>単位</a:t>
            </a:r>
            <a:r>
              <a:rPr kumimoji="1" lang="en-US" altLang="ja-JP" dirty="0"/>
              <a:t>/</a:t>
            </a:r>
            <a:r>
              <a:rPr kumimoji="1" lang="ja-JP" altLang="en-US" dirty="0"/>
              <a:t>月</a:t>
            </a:r>
            <a:endParaRPr kumimoji="1" lang="en-US" altLang="ja-JP" dirty="0"/>
          </a:p>
          <a:p>
            <a:pPr marL="0" indent="0">
              <a:buNone/>
            </a:pPr>
            <a:endParaRPr kumimoji="1" lang="en-US" altLang="ja-JP" dirty="0"/>
          </a:p>
          <a:p>
            <a:pPr marL="0" indent="0">
              <a:buNone/>
            </a:pPr>
            <a:r>
              <a:rPr lang="ja-JP" altLang="en-US" dirty="0"/>
              <a:t>＜算定要件＞</a:t>
            </a:r>
            <a:endParaRPr lang="en-US" altLang="ja-JP" dirty="0"/>
          </a:p>
          <a:p>
            <a:pPr algn="l">
              <a:buFont typeface="Arial" panose="020B0604020202020204" pitchFamily="34" charset="0"/>
              <a:buChar char="•"/>
            </a:pPr>
            <a:r>
              <a:rPr lang="ja-JP" altLang="en-US" b="0" i="0" dirty="0">
                <a:solidFill>
                  <a:srgbClr val="333333"/>
                </a:solidFill>
                <a:effectLst/>
                <a:latin typeface="ヒラギノ角ゴ Pro W3"/>
              </a:rPr>
              <a:t>低栄養状態の入所者に対して、医師、歯科医師、管理栄養士、看護師、介護支援専門員他の職種が共同して栄養管理をするための</a:t>
            </a:r>
            <a:r>
              <a:rPr lang="ja-JP" altLang="en-US" b="0" i="0" dirty="0">
                <a:solidFill>
                  <a:srgbClr val="FF0000"/>
                </a:solidFill>
                <a:effectLst/>
                <a:latin typeface="ヒラギノ角ゴ Pro W3"/>
              </a:rPr>
              <a:t>会議を行う</a:t>
            </a:r>
            <a:r>
              <a:rPr lang="ja-JP" altLang="en-US" b="0" i="0" dirty="0">
                <a:solidFill>
                  <a:srgbClr val="333333"/>
                </a:solidFill>
                <a:effectLst/>
                <a:latin typeface="ヒラギノ角ゴ Pro W3"/>
              </a:rPr>
              <a:t>こと</a:t>
            </a:r>
          </a:p>
          <a:p>
            <a:pPr algn="l">
              <a:buFont typeface="Arial" panose="020B0604020202020204" pitchFamily="34" charset="0"/>
              <a:buChar char="•"/>
            </a:pPr>
            <a:r>
              <a:rPr lang="ja-JP" altLang="en-US" b="0" i="0" dirty="0">
                <a:solidFill>
                  <a:srgbClr val="333333"/>
                </a:solidFill>
                <a:effectLst/>
                <a:latin typeface="ヒラギノ角ゴ Pro W3"/>
              </a:rPr>
              <a:t>低栄養状態の改善を行うための栄養管理方法を示した</a:t>
            </a:r>
            <a:r>
              <a:rPr lang="ja-JP" altLang="en-US" b="0" i="0" dirty="0">
                <a:solidFill>
                  <a:srgbClr val="FF0000"/>
                </a:solidFill>
                <a:effectLst/>
                <a:latin typeface="ヒラギノ角ゴ Pro W3"/>
              </a:rPr>
              <a:t>栄養計画を作成し、管理栄養士等が栄養計画に沿った栄養管理を行う</a:t>
            </a:r>
            <a:r>
              <a:rPr lang="ja-JP" altLang="en-US" b="0" i="0" dirty="0">
                <a:solidFill>
                  <a:srgbClr val="333333"/>
                </a:solidFill>
                <a:effectLst/>
                <a:latin typeface="ヒラギノ角ゴ Pro W3"/>
              </a:rPr>
              <a:t>こと</a:t>
            </a:r>
          </a:p>
          <a:p>
            <a:pPr algn="l">
              <a:buFont typeface="Arial" panose="020B0604020202020204" pitchFamily="34" charset="0"/>
              <a:buChar char="•"/>
            </a:pPr>
            <a:r>
              <a:rPr lang="ja-JP" altLang="en-US" b="0" i="0" dirty="0">
                <a:solidFill>
                  <a:srgbClr val="FF0000"/>
                </a:solidFill>
                <a:effectLst/>
                <a:latin typeface="ヒラギノ角ゴ Pro W3"/>
              </a:rPr>
              <a:t>栄養マネジメント加算を算定</a:t>
            </a:r>
            <a:r>
              <a:rPr lang="ja-JP" altLang="en-US" b="0" i="0" dirty="0">
                <a:solidFill>
                  <a:srgbClr val="333333"/>
                </a:solidFill>
                <a:effectLst/>
                <a:latin typeface="ヒラギノ角ゴ Pro W3"/>
              </a:rPr>
              <a:t>していること</a:t>
            </a:r>
          </a:p>
          <a:p>
            <a:pPr algn="l">
              <a:buFont typeface="Arial" panose="020B0604020202020204" pitchFamily="34" charset="0"/>
              <a:buChar char="•"/>
            </a:pPr>
            <a:r>
              <a:rPr lang="ja-JP" altLang="en-US" b="0" i="0" dirty="0">
                <a:solidFill>
                  <a:srgbClr val="333333"/>
                </a:solidFill>
                <a:effectLst/>
                <a:latin typeface="ヒラギノ角ゴ Pro W3"/>
              </a:rPr>
              <a:t>原則、</a:t>
            </a:r>
            <a:r>
              <a:rPr lang="ja-JP" altLang="en-US" b="0" i="0" dirty="0">
                <a:solidFill>
                  <a:srgbClr val="FF0000"/>
                </a:solidFill>
                <a:effectLst/>
                <a:latin typeface="ヒラギノ角ゴ Pro W3"/>
              </a:rPr>
              <a:t>新規入所時または再入所時</a:t>
            </a:r>
            <a:r>
              <a:rPr lang="ja-JP" altLang="en-US" b="0" i="0" dirty="0">
                <a:solidFill>
                  <a:srgbClr val="333333"/>
                </a:solidFill>
                <a:effectLst/>
                <a:latin typeface="ヒラギノ角ゴ Pro W3"/>
              </a:rPr>
              <a:t>に対象</a:t>
            </a:r>
          </a:p>
          <a:p>
            <a:pPr algn="l">
              <a:buFont typeface="Arial" panose="020B0604020202020204" pitchFamily="34" charset="0"/>
              <a:buChar char="•"/>
            </a:pPr>
            <a:r>
              <a:rPr lang="ja-JP" altLang="en-US" b="0" i="0" dirty="0">
                <a:solidFill>
                  <a:srgbClr val="FF0000"/>
                </a:solidFill>
                <a:effectLst/>
                <a:latin typeface="ヒラギノ角ゴ Pro W3"/>
              </a:rPr>
              <a:t>経口移行加算・経口維持加算を算定している場合は算定できない。</a:t>
            </a:r>
          </a:p>
          <a:p>
            <a:pPr algn="l">
              <a:buFont typeface="Arial" panose="020B0604020202020204" pitchFamily="34" charset="0"/>
              <a:buChar char="•"/>
            </a:pPr>
            <a:r>
              <a:rPr lang="ja-JP" altLang="en-US" b="0" i="0" dirty="0">
                <a:solidFill>
                  <a:srgbClr val="333333"/>
                </a:solidFill>
                <a:effectLst/>
                <a:latin typeface="ヒラギノ角ゴ Pro W3"/>
              </a:rPr>
              <a:t>褥瘡があり、褥瘡マネジメント加算を算定している場合は算定できない</a:t>
            </a:r>
            <a:endParaRPr lang="en-US" altLang="ja-JP" b="0" i="0" dirty="0">
              <a:solidFill>
                <a:srgbClr val="333333"/>
              </a:solidFill>
              <a:effectLst/>
              <a:latin typeface="ヒラギノ角ゴ Pro W3"/>
            </a:endParaRPr>
          </a:p>
          <a:p>
            <a:pPr algn="l">
              <a:buFont typeface="Arial" panose="020B0604020202020204" pitchFamily="34" charset="0"/>
              <a:buChar char="•"/>
            </a:pPr>
            <a:r>
              <a:rPr lang="ja-JP" altLang="en-US" dirty="0">
                <a:solidFill>
                  <a:srgbClr val="FF0000"/>
                </a:solidFill>
                <a:latin typeface="ヒラギノ角ゴ Pro W3"/>
              </a:rPr>
              <a:t>管理栄養士等は食事の観察を週</a:t>
            </a:r>
            <a:r>
              <a:rPr lang="en-US" altLang="ja-JP" dirty="0">
                <a:solidFill>
                  <a:srgbClr val="FF0000"/>
                </a:solidFill>
                <a:latin typeface="ヒラギノ角ゴ Pro W3"/>
              </a:rPr>
              <a:t>5</a:t>
            </a:r>
            <a:r>
              <a:rPr lang="ja-JP" altLang="en-US" dirty="0">
                <a:solidFill>
                  <a:srgbClr val="FF0000"/>
                </a:solidFill>
                <a:latin typeface="ヒラギノ角ゴ Pro W3"/>
              </a:rPr>
              <a:t>回以上行うこと</a:t>
            </a:r>
            <a:endParaRPr lang="ja-JP" altLang="en-US" b="0" i="0" dirty="0">
              <a:solidFill>
                <a:srgbClr val="FF0000"/>
              </a:solidFill>
              <a:effectLst/>
              <a:latin typeface="ヒラギノ角ゴ Pro W3"/>
            </a:endParaRPr>
          </a:p>
          <a:p>
            <a:pPr marL="0" indent="0">
              <a:buNone/>
            </a:pPr>
            <a:endParaRPr lang="en-US" altLang="ja-JP" dirty="0"/>
          </a:p>
        </p:txBody>
      </p:sp>
    </p:spTree>
    <p:extLst>
      <p:ext uri="{BB962C8B-B14F-4D97-AF65-F5344CB8AC3E}">
        <p14:creationId xmlns:p14="http://schemas.microsoft.com/office/powerpoint/2010/main" val="97921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3D2191-51A3-41ED-9496-1DE9BEC59C88}"/>
              </a:ext>
            </a:extLst>
          </p:cNvPr>
          <p:cNvSpPr>
            <a:spLocks noGrp="1"/>
          </p:cNvSpPr>
          <p:nvPr>
            <p:ph type="title"/>
          </p:nvPr>
        </p:nvSpPr>
        <p:spPr/>
        <p:txBody>
          <a:bodyPr/>
          <a:lstStyle/>
          <a:p>
            <a:r>
              <a:rPr kumimoji="1" lang="ja-JP" altLang="en-US"/>
              <a:t>症例</a:t>
            </a:r>
          </a:p>
        </p:txBody>
      </p:sp>
      <p:sp>
        <p:nvSpPr>
          <p:cNvPr id="3" name="コンテンツ プレースホルダー 2">
            <a:extLst>
              <a:ext uri="{FF2B5EF4-FFF2-40B4-BE49-F238E27FC236}">
                <a16:creationId xmlns:a16="http://schemas.microsoft.com/office/drawing/2014/main" id="{4BE28A66-2D26-40D1-A382-CA8226374B0D}"/>
              </a:ext>
            </a:extLst>
          </p:cNvPr>
          <p:cNvSpPr>
            <a:spLocks noGrp="1"/>
          </p:cNvSpPr>
          <p:nvPr>
            <p:ph idx="1"/>
          </p:nvPr>
        </p:nvSpPr>
        <p:spPr/>
        <p:txBody>
          <a:bodyPr>
            <a:normAutofit fontScale="92500" lnSpcReduction="10000"/>
          </a:bodyPr>
          <a:lstStyle/>
          <a:p>
            <a:pPr marL="0" indent="0">
              <a:buNone/>
            </a:pPr>
            <a:r>
              <a:rPr kumimoji="1" lang="ja-JP" altLang="en-US" dirty="0"/>
              <a:t>入所日：令和元年</a:t>
            </a:r>
            <a:r>
              <a:rPr kumimoji="1" lang="en-US" altLang="ja-JP" dirty="0"/>
              <a:t>12</a:t>
            </a:r>
            <a:r>
              <a:rPr kumimoji="1" lang="ja-JP" altLang="en-US" dirty="0"/>
              <a:t>月入所</a:t>
            </a:r>
            <a:endParaRPr kumimoji="1" lang="en-US" altLang="ja-JP" dirty="0"/>
          </a:p>
          <a:p>
            <a:pPr marL="0" indent="0">
              <a:buNone/>
            </a:pPr>
            <a:r>
              <a:rPr lang="ja-JP" altLang="en-US" dirty="0"/>
              <a:t>性別：</a:t>
            </a:r>
            <a:r>
              <a:rPr kumimoji="1" lang="ja-JP" altLang="en-US" dirty="0"/>
              <a:t>女性</a:t>
            </a:r>
            <a:endParaRPr kumimoji="1" lang="en-US" altLang="ja-JP" dirty="0"/>
          </a:p>
          <a:p>
            <a:pPr marL="0" indent="0">
              <a:buNone/>
            </a:pPr>
            <a:r>
              <a:rPr kumimoji="1" lang="ja-JP" altLang="en-US" dirty="0"/>
              <a:t>年齢：</a:t>
            </a:r>
            <a:r>
              <a:rPr kumimoji="1" lang="en-US" altLang="ja-JP" dirty="0"/>
              <a:t>90</a:t>
            </a:r>
            <a:r>
              <a:rPr kumimoji="1" lang="ja-JP" altLang="en-US" dirty="0"/>
              <a:t>歳</a:t>
            </a:r>
            <a:endParaRPr kumimoji="1" lang="en-US" altLang="ja-JP" dirty="0"/>
          </a:p>
          <a:p>
            <a:pPr marL="0" indent="0">
              <a:buNone/>
            </a:pPr>
            <a:r>
              <a:rPr lang="ja-JP" altLang="en-US" dirty="0"/>
              <a:t>主病名：右膿胸、認知症、高脂血症、高血圧等</a:t>
            </a:r>
            <a:endParaRPr lang="en-US" altLang="ja-JP" dirty="0"/>
          </a:p>
          <a:p>
            <a:pPr marL="0" indent="0">
              <a:buNone/>
            </a:pPr>
            <a:r>
              <a:rPr kumimoji="1" lang="ja-JP" altLang="en-US" dirty="0"/>
              <a:t>服薬：ﾘﾏﾌﾟﾛｽﾄｱﾙﾌｧﾃﾞｸｽ、ﾄﾞﾈﾍﾟｼﾞﾙ、ﾊﾞﾙｻﾙﾀﾝ等</a:t>
            </a:r>
            <a:r>
              <a:rPr kumimoji="1" lang="en-US" altLang="ja-JP" dirty="0"/>
              <a:t>14</a:t>
            </a:r>
            <a:r>
              <a:rPr kumimoji="1" lang="ja-JP" altLang="en-US" dirty="0"/>
              <a:t>種</a:t>
            </a:r>
            <a:endParaRPr kumimoji="1" lang="en-US" altLang="ja-JP" dirty="0"/>
          </a:p>
          <a:p>
            <a:pPr marL="0" indent="0">
              <a:buNone/>
            </a:pPr>
            <a:r>
              <a:rPr lang="en-US" altLang="ja-JP" dirty="0"/>
              <a:t>ADL</a:t>
            </a:r>
            <a:r>
              <a:rPr lang="ja-JP" altLang="en-US" dirty="0"/>
              <a:t>：</a:t>
            </a:r>
            <a:r>
              <a:rPr lang="en-US" altLang="ja-JP" dirty="0"/>
              <a:t>A2</a:t>
            </a:r>
            <a:r>
              <a:rPr lang="ja-JP" altLang="en-US" dirty="0"/>
              <a:t>（移動：老人車歩行部分介助）</a:t>
            </a:r>
            <a:endParaRPr lang="en-US" altLang="ja-JP" dirty="0"/>
          </a:p>
          <a:p>
            <a:pPr marL="0" indent="0">
              <a:buNone/>
            </a:pPr>
            <a:r>
              <a:rPr kumimoji="1" lang="ja-JP" altLang="en-US" dirty="0"/>
              <a:t>長谷川式テスト：</a:t>
            </a:r>
            <a:r>
              <a:rPr kumimoji="1" lang="en-US" altLang="ja-JP" dirty="0"/>
              <a:t>15</a:t>
            </a:r>
            <a:r>
              <a:rPr kumimoji="1" lang="ja-JP" altLang="en-US" dirty="0"/>
              <a:t>点</a:t>
            </a:r>
            <a:endParaRPr kumimoji="1" lang="en-US" altLang="ja-JP" dirty="0"/>
          </a:p>
          <a:p>
            <a:pPr marL="0" indent="0">
              <a:buNone/>
            </a:pPr>
            <a:r>
              <a:rPr kumimoji="1" lang="ja-JP" altLang="en-US" dirty="0"/>
              <a:t>その他：両下肢浮腫、</a:t>
            </a:r>
            <a:r>
              <a:rPr kumimoji="1" lang="en-US" altLang="ja-JP" dirty="0"/>
              <a:t>Spo2:98</a:t>
            </a:r>
            <a:r>
              <a:rPr kumimoji="1" lang="ja-JP" altLang="en-US" dirty="0"/>
              <a:t>％</a:t>
            </a:r>
            <a:endParaRPr kumimoji="1" lang="en-US" altLang="ja-JP" dirty="0"/>
          </a:p>
          <a:p>
            <a:pPr marL="0" indent="0">
              <a:buNone/>
            </a:pPr>
            <a:r>
              <a:rPr lang="ja-JP" altLang="en-US" dirty="0"/>
              <a:t>本人の主訴：入院して足が弱ってふらつきある。下りでは恐怖心がある。</a:t>
            </a:r>
            <a:endParaRPr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57152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5A4327-DE64-453B-B746-2081767BE5A0}"/>
              </a:ext>
            </a:extLst>
          </p:cNvPr>
          <p:cNvSpPr>
            <a:spLocks noGrp="1"/>
          </p:cNvSpPr>
          <p:nvPr>
            <p:ph type="title"/>
          </p:nvPr>
        </p:nvSpPr>
        <p:spPr/>
        <p:txBody>
          <a:bodyPr/>
          <a:lstStyle/>
          <a:p>
            <a:r>
              <a:rPr kumimoji="1" lang="ja-JP" altLang="en-US" dirty="0"/>
              <a:t>入所時の食事・栄養状態</a:t>
            </a:r>
          </a:p>
        </p:txBody>
      </p:sp>
      <p:sp>
        <p:nvSpPr>
          <p:cNvPr id="3" name="コンテンツ プレースホルダー 2">
            <a:extLst>
              <a:ext uri="{FF2B5EF4-FFF2-40B4-BE49-F238E27FC236}">
                <a16:creationId xmlns:a16="http://schemas.microsoft.com/office/drawing/2014/main" id="{DFEB053A-3A28-4F7E-86A9-2A357CE7B20A}"/>
              </a:ext>
            </a:extLst>
          </p:cNvPr>
          <p:cNvSpPr>
            <a:spLocks noGrp="1"/>
          </p:cNvSpPr>
          <p:nvPr>
            <p:ph idx="1"/>
          </p:nvPr>
        </p:nvSpPr>
        <p:spPr/>
        <p:txBody>
          <a:bodyPr>
            <a:normAutofit fontScale="77500" lnSpcReduction="20000"/>
          </a:bodyPr>
          <a:lstStyle/>
          <a:p>
            <a:pPr marL="0" indent="0">
              <a:buNone/>
            </a:pPr>
            <a:r>
              <a:rPr kumimoji="1" lang="ja-JP" altLang="en-US" dirty="0"/>
              <a:t>身長：</a:t>
            </a:r>
            <a:r>
              <a:rPr kumimoji="1" lang="en-US" altLang="ja-JP" dirty="0"/>
              <a:t>144cm</a:t>
            </a:r>
            <a:r>
              <a:rPr kumimoji="1" lang="ja-JP" altLang="en-US" dirty="0"/>
              <a:t>　体重：</a:t>
            </a:r>
            <a:r>
              <a:rPr kumimoji="1" lang="en-US" altLang="ja-JP" dirty="0"/>
              <a:t>32.6kg</a:t>
            </a:r>
            <a:r>
              <a:rPr kumimoji="1" lang="ja-JP" altLang="en-US" dirty="0"/>
              <a:t>　</a:t>
            </a:r>
            <a:r>
              <a:rPr kumimoji="1" lang="en-US" altLang="ja-JP" dirty="0"/>
              <a:t>BMI</a:t>
            </a:r>
            <a:r>
              <a:rPr kumimoji="1" lang="ja-JP" altLang="en-US" dirty="0"/>
              <a:t>：</a:t>
            </a:r>
            <a:r>
              <a:rPr kumimoji="1" lang="en-US" altLang="ja-JP" dirty="0"/>
              <a:t>15.7</a:t>
            </a:r>
          </a:p>
          <a:p>
            <a:pPr marL="0" indent="0">
              <a:buNone/>
            </a:pPr>
            <a:r>
              <a:rPr lang="ja-JP" altLang="en-US" dirty="0"/>
              <a:t>血液検査：</a:t>
            </a:r>
            <a:r>
              <a:rPr lang="en-US" altLang="ja-JP" dirty="0"/>
              <a:t>Alb</a:t>
            </a:r>
            <a:r>
              <a:rPr lang="ja-JP" altLang="en-US" dirty="0"/>
              <a:t>：</a:t>
            </a:r>
            <a:r>
              <a:rPr lang="en-US" altLang="ja-JP" dirty="0"/>
              <a:t>2.5g/dl</a:t>
            </a:r>
          </a:p>
          <a:p>
            <a:pPr marL="0" indent="0">
              <a:buNone/>
            </a:pPr>
            <a:r>
              <a:rPr lang="ja-JP" altLang="en-US" dirty="0"/>
              <a:t>摂取状態：自立</a:t>
            </a:r>
            <a:endParaRPr lang="en-US" altLang="ja-JP" dirty="0"/>
          </a:p>
          <a:p>
            <a:pPr marL="0" indent="0">
              <a:buNone/>
            </a:pPr>
            <a:r>
              <a:rPr kumimoji="1" lang="ja-JP" altLang="en-US" dirty="0"/>
              <a:t>食事形態：（主食）全粥、（副食）粗きざみ、</a:t>
            </a:r>
            <a:endParaRPr kumimoji="1" lang="en-US" altLang="ja-JP" dirty="0"/>
          </a:p>
          <a:p>
            <a:pPr marL="0" indent="0">
              <a:buNone/>
            </a:pPr>
            <a:r>
              <a:rPr lang="ja-JP" altLang="en-US" dirty="0"/>
              <a:t>　　　　　　</a:t>
            </a:r>
            <a:r>
              <a:rPr kumimoji="1" lang="ja-JP" altLang="en-US" dirty="0"/>
              <a:t>毎食ｴﾝｼﾞｮｲｾﾞﾘｰ</a:t>
            </a:r>
            <a:r>
              <a:rPr kumimoji="1" lang="en-US" altLang="ja-JP" dirty="0"/>
              <a:t>1/3</a:t>
            </a:r>
            <a:r>
              <a:rPr kumimoji="1" lang="ja-JP" altLang="en-US" dirty="0"/>
              <a:t>付加</a:t>
            </a:r>
            <a:endParaRPr kumimoji="1" lang="en-US" altLang="ja-JP" dirty="0"/>
          </a:p>
          <a:p>
            <a:pPr marL="0" indent="0">
              <a:buNone/>
            </a:pPr>
            <a:r>
              <a:rPr lang="ja-JP" altLang="en-US" dirty="0"/>
              <a:t>提供栄養量：</a:t>
            </a:r>
            <a:r>
              <a:rPr lang="ja-JP" altLang="en-US" dirty="0">
                <a:sym typeface="Wingdings" panose="05000000000000000000" pitchFamily="2" charset="2"/>
              </a:rPr>
              <a:t>（</a:t>
            </a:r>
            <a:r>
              <a:rPr lang="ja-JP" altLang="en-US" dirty="0"/>
              <a:t>エネルギー）</a:t>
            </a:r>
            <a:r>
              <a:rPr lang="en-US" altLang="ja-JP" dirty="0"/>
              <a:t>925kcal</a:t>
            </a:r>
            <a:r>
              <a:rPr lang="ja-JP" altLang="en-US" dirty="0"/>
              <a:t>、（蛋白）</a:t>
            </a:r>
            <a:r>
              <a:rPr lang="en-US" altLang="ja-JP" dirty="0"/>
              <a:t>36.2</a:t>
            </a:r>
            <a:r>
              <a:rPr lang="ja-JP" altLang="en-US" dirty="0"/>
              <a:t>ｇ</a:t>
            </a:r>
            <a:endParaRPr lang="en-US" altLang="ja-JP" dirty="0"/>
          </a:p>
          <a:p>
            <a:pPr marL="0" indent="0">
              <a:buNone/>
            </a:pPr>
            <a:r>
              <a:rPr kumimoji="1" lang="ja-JP" altLang="en-US" dirty="0"/>
              <a:t>摂取量：食事</a:t>
            </a:r>
            <a:r>
              <a:rPr kumimoji="1" lang="en-US" altLang="ja-JP" dirty="0"/>
              <a:t>8</a:t>
            </a:r>
            <a:r>
              <a:rPr kumimoji="1" lang="ja-JP" altLang="en-US" dirty="0"/>
              <a:t>割程度、ｴﾝｼﾞｮｲｾﾞﾘｰは全量摂取</a:t>
            </a:r>
            <a:endParaRPr kumimoji="1" lang="en-US" altLang="ja-JP" dirty="0"/>
          </a:p>
          <a:p>
            <a:pPr marL="0" indent="0">
              <a:buNone/>
            </a:pPr>
            <a:r>
              <a:rPr kumimoji="1" lang="ja-JP" altLang="en-US" dirty="0"/>
              <a:t>その他：軽度嚥下障害あり、摂取時間長い</a:t>
            </a:r>
            <a:endParaRPr kumimoji="1" lang="en-US" altLang="ja-JP" dirty="0"/>
          </a:p>
          <a:p>
            <a:pPr marL="0" indent="0">
              <a:buNone/>
            </a:pPr>
            <a:r>
              <a:rPr lang="ja-JP" altLang="en-US" dirty="0"/>
              <a:t>栄養リスクレベル：高リスク</a:t>
            </a:r>
            <a:endParaRPr lang="en-US" altLang="ja-JP" dirty="0"/>
          </a:p>
          <a:p>
            <a:pPr marL="0" indent="0">
              <a:buNone/>
            </a:pPr>
            <a:r>
              <a:rPr kumimoji="1" lang="ja-JP" altLang="en-US" dirty="0"/>
              <a:t>本人の主訴：少しずつしか食べられない。たくさん食べるとムセる。</a:t>
            </a:r>
            <a:endParaRPr kumimoji="1" lang="en-US" altLang="ja-JP" dirty="0"/>
          </a:p>
          <a:p>
            <a:pPr marL="0" indent="0">
              <a:buNone/>
            </a:pPr>
            <a:r>
              <a:rPr kumimoji="1" lang="ja-JP" altLang="en-US" dirty="0"/>
              <a:t>　　　　　　大きいものは食べにくい。たくさん食べられない。</a:t>
            </a:r>
            <a:endParaRPr kumimoji="1" lang="en-US" altLang="ja-JP" dirty="0"/>
          </a:p>
          <a:p>
            <a:pPr marL="0" indent="0">
              <a:buNone/>
            </a:pPr>
            <a:r>
              <a:rPr lang="ja-JP" altLang="en-US" dirty="0"/>
              <a:t>　　　　　　摂取時間長いのが恥ずかしい。</a:t>
            </a:r>
            <a:endParaRPr kumimoji="1" lang="en-US" altLang="ja-JP" dirty="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74191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7DD215-12CA-436E-9EC7-6C251FD02977}"/>
              </a:ext>
            </a:extLst>
          </p:cNvPr>
          <p:cNvSpPr>
            <a:spLocks noGrp="1"/>
          </p:cNvSpPr>
          <p:nvPr>
            <p:ph type="title"/>
          </p:nvPr>
        </p:nvSpPr>
        <p:spPr/>
        <p:txBody>
          <a:bodyPr/>
          <a:lstStyle/>
          <a:p>
            <a:r>
              <a:rPr kumimoji="1" lang="ja-JP" altLang="en-US" dirty="0"/>
              <a:t>対応</a:t>
            </a:r>
          </a:p>
        </p:txBody>
      </p:sp>
      <p:sp>
        <p:nvSpPr>
          <p:cNvPr id="3" name="コンテンツ プレースホルダー 2">
            <a:extLst>
              <a:ext uri="{FF2B5EF4-FFF2-40B4-BE49-F238E27FC236}">
                <a16:creationId xmlns:a16="http://schemas.microsoft.com/office/drawing/2014/main" id="{0FB6177A-010F-4EAD-A492-D0CAE435EE88}"/>
              </a:ext>
            </a:extLst>
          </p:cNvPr>
          <p:cNvSpPr>
            <a:spLocks noGrp="1"/>
          </p:cNvSpPr>
          <p:nvPr>
            <p:ph idx="1"/>
          </p:nvPr>
        </p:nvSpPr>
        <p:spPr/>
        <p:txBody>
          <a:bodyPr/>
          <a:lstStyle/>
          <a:p>
            <a:pPr marL="0" indent="0">
              <a:buNone/>
            </a:pPr>
            <a:r>
              <a:rPr lang="ja-JP" altLang="en-US" dirty="0"/>
              <a:t>・毎日、</a:t>
            </a:r>
            <a:r>
              <a:rPr lang="en-US" altLang="ja-JP" dirty="0"/>
              <a:t>CW</a:t>
            </a:r>
            <a:r>
              <a:rPr lang="ja-JP" altLang="en-US" dirty="0"/>
              <a:t>、</a:t>
            </a:r>
            <a:r>
              <a:rPr lang="en-US" altLang="ja-JP" dirty="0"/>
              <a:t>Ns</a:t>
            </a:r>
            <a:r>
              <a:rPr lang="ja-JP" altLang="en-US" dirty="0"/>
              <a:t>、栄養士等による食事観察、本人の意向の聞き</a:t>
            </a:r>
            <a:endParaRPr lang="en-US" altLang="ja-JP" dirty="0"/>
          </a:p>
          <a:p>
            <a:pPr marL="0" indent="0">
              <a:buNone/>
            </a:pPr>
            <a:r>
              <a:rPr lang="ja-JP" altLang="en-US" dirty="0"/>
              <a:t>　取り行い摂取状態等の記録を行う。</a:t>
            </a:r>
            <a:endParaRPr lang="en-US" altLang="ja-JP" dirty="0"/>
          </a:p>
          <a:p>
            <a:pPr marL="0" indent="0">
              <a:buNone/>
            </a:pPr>
            <a:r>
              <a:rPr lang="ja-JP" altLang="en-US" dirty="0"/>
              <a:t>・摂取状態に問題があれば食事内容の調整行う。</a:t>
            </a:r>
            <a:endParaRPr lang="en-US" altLang="ja-JP" dirty="0"/>
          </a:p>
          <a:p>
            <a:pPr marL="0" indent="0">
              <a:buNone/>
            </a:pPr>
            <a:r>
              <a:rPr kumimoji="1" lang="ja-JP" altLang="en-US" dirty="0"/>
              <a:t>・毎月の食事栄養検討委員会に</a:t>
            </a:r>
            <a:r>
              <a:rPr lang="ja-JP" altLang="en-US" dirty="0"/>
              <a:t>て、</a:t>
            </a:r>
            <a:r>
              <a:rPr lang="ja-JP" altLang="en-US" b="0" i="0" dirty="0">
                <a:solidFill>
                  <a:srgbClr val="333333"/>
                </a:solidFill>
                <a:effectLst/>
                <a:latin typeface="ヒラギノ角ゴ Pro W3"/>
              </a:rPr>
              <a:t>医師、管理栄養士、看護師、</a:t>
            </a:r>
            <a:endParaRPr lang="en-US" altLang="ja-JP" b="0" i="0" dirty="0">
              <a:solidFill>
                <a:srgbClr val="333333"/>
              </a:solidFill>
              <a:effectLst/>
              <a:latin typeface="ヒラギノ角ゴ Pro W3"/>
            </a:endParaRPr>
          </a:p>
          <a:p>
            <a:pPr marL="0" indent="0">
              <a:buNone/>
            </a:pPr>
            <a:r>
              <a:rPr lang="ja-JP" altLang="en-US" dirty="0">
                <a:solidFill>
                  <a:srgbClr val="333333"/>
                </a:solidFill>
                <a:latin typeface="ヒラギノ角ゴ Pro W3"/>
              </a:rPr>
              <a:t>　</a:t>
            </a:r>
            <a:r>
              <a:rPr lang="ja-JP" altLang="en-US" b="0" i="0" dirty="0">
                <a:solidFill>
                  <a:srgbClr val="333333"/>
                </a:solidFill>
                <a:effectLst/>
                <a:latin typeface="ヒラギノ角ゴ Pro W3"/>
              </a:rPr>
              <a:t>介護福祉士、介護支援専門員、セラピストで現在の食事対応に</a:t>
            </a:r>
            <a:endParaRPr lang="en-US" altLang="ja-JP" b="0" i="0" dirty="0">
              <a:solidFill>
                <a:srgbClr val="333333"/>
              </a:solidFill>
              <a:effectLst/>
              <a:latin typeface="ヒラギノ角ゴ Pro W3"/>
            </a:endParaRPr>
          </a:p>
          <a:p>
            <a:pPr marL="0" indent="0">
              <a:buNone/>
            </a:pPr>
            <a:r>
              <a:rPr lang="ja-JP" altLang="en-US" dirty="0">
                <a:solidFill>
                  <a:srgbClr val="333333"/>
                </a:solidFill>
                <a:latin typeface="ヒラギノ角ゴ Pro W3"/>
              </a:rPr>
              <a:t>　</a:t>
            </a:r>
            <a:r>
              <a:rPr lang="ja-JP" altLang="en-US" b="0" i="0" dirty="0">
                <a:solidFill>
                  <a:srgbClr val="333333"/>
                </a:solidFill>
                <a:effectLst/>
                <a:latin typeface="ヒラギノ角ゴ Pro W3"/>
              </a:rPr>
              <a:t>ついて協議。</a:t>
            </a:r>
            <a:endParaRPr lang="en-US" altLang="ja-JP" b="0" i="0" dirty="0">
              <a:solidFill>
                <a:srgbClr val="333333"/>
              </a:solidFill>
              <a:effectLst/>
              <a:latin typeface="ヒラギノ角ゴ Pro W3"/>
            </a:endParaRPr>
          </a:p>
          <a:p>
            <a:pPr marL="0" indent="0">
              <a:buNone/>
            </a:pPr>
            <a:r>
              <a:rPr kumimoji="1" lang="ja-JP" altLang="en-US" dirty="0">
                <a:solidFill>
                  <a:srgbClr val="333333"/>
                </a:solidFill>
                <a:latin typeface="ヒラギノ角ゴ Pro W3"/>
              </a:rPr>
              <a:t>・毎月ミールラウンドを行い、摂取状態をみながら協議。</a:t>
            </a:r>
            <a:endParaRPr kumimoji="1" lang="en-US" altLang="ja-JP" dirty="0">
              <a:solidFill>
                <a:srgbClr val="333333"/>
              </a:solidFill>
              <a:latin typeface="ヒラギノ角ゴ Pro W3"/>
            </a:endParaRPr>
          </a:p>
          <a:p>
            <a:pPr marL="0" indent="0">
              <a:buNone/>
            </a:pPr>
            <a:endParaRPr kumimoji="1" lang="ja-JP" altLang="en-US" dirty="0"/>
          </a:p>
        </p:txBody>
      </p:sp>
    </p:spTree>
    <p:extLst>
      <p:ext uri="{BB962C8B-B14F-4D97-AF65-F5344CB8AC3E}">
        <p14:creationId xmlns:p14="http://schemas.microsoft.com/office/powerpoint/2010/main" val="87596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A7178-CA18-48E1-B24F-81E5EE0072FB}"/>
              </a:ext>
            </a:extLst>
          </p:cNvPr>
          <p:cNvSpPr>
            <a:spLocks noGrp="1"/>
          </p:cNvSpPr>
          <p:nvPr>
            <p:ph type="title"/>
          </p:nvPr>
        </p:nvSpPr>
        <p:spPr/>
        <p:txBody>
          <a:bodyPr/>
          <a:lstStyle/>
          <a:p>
            <a:r>
              <a:rPr kumimoji="1" lang="ja-JP" altLang="en-US" dirty="0"/>
              <a:t>入所後</a:t>
            </a:r>
            <a:r>
              <a:rPr kumimoji="1" lang="en-US" altLang="ja-JP" dirty="0"/>
              <a:t>1</a:t>
            </a:r>
            <a:r>
              <a:rPr kumimoji="1" lang="ja-JP" altLang="en-US" dirty="0"/>
              <a:t>か月後</a:t>
            </a:r>
          </a:p>
        </p:txBody>
      </p:sp>
      <p:sp>
        <p:nvSpPr>
          <p:cNvPr id="3" name="コンテンツ プレースホルダー 2">
            <a:extLst>
              <a:ext uri="{FF2B5EF4-FFF2-40B4-BE49-F238E27FC236}">
                <a16:creationId xmlns:a16="http://schemas.microsoft.com/office/drawing/2014/main" id="{702DD27E-4FEC-4DA3-9562-BEFAAB341D84}"/>
              </a:ext>
            </a:extLst>
          </p:cNvPr>
          <p:cNvSpPr>
            <a:spLocks noGrp="1"/>
          </p:cNvSpPr>
          <p:nvPr>
            <p:ph idx="1"/>
          </p:nvPr>
        </p:nvSpPr>
        <p:spPr>
          <a:xfrm>
            <a:off x="838200" y="1825625"/>
            <a:ext cx="10515600" cy="3106860"/>
          </a:xfrm>
        </p:spPr>
        <p:txBody>
          <a:bodyPr>
            <a:normAutofit fontScale="92500" lnSpcReduction="10000"/>
          </a:bodyPr>
          <a:lstStyle/>
          <a:p>
            <a:pPr marL="0" indent="0">
              <a:buNone/>
            </a:pPr>
            <a:r>
              <a:rPr kumimoji="1" lang="ja-JP" altLang="en-US" dirty="0"/>
              <a:t>摂取状態：</a:t>
            </a:r>
            <a:r>
              <a:rPr kumimoji="1" lang="ja-JP" altLang="en-US" dirty="0">
                <a:solidFill>
                  <a:srgbClr val="FF0000"/>
                </a:solidFill>
              </a:rPr>
              <a:t>摂取スピード改善</a:t>
            </a:r>
            <a:endParaRPr kumimoji="1" lang="en-US" altLang="ja-JP" dirty="0">
              <a:solidFill>
                <a:srgbClr val="FF0000"/>
              </a:solidFill>
            </a:endParaRPr>
          </a:p>
          <a:p>
            <a:pPr marL="0" indent="0">
              <a:buNone/>
            </a:pPr>
            <a:r>
              <a:rPr lang="ja-JP" altLang="en-US" dirty="0"/>
              <a:t>食事内容：主食、副食ともに</a:t>
            </a:r>
            <a:r>
              <a:rPr lang="en-US" altLang="ja-JP" dirty="0"/>
              <a:t>1/2</a:t>
            </a:r>
            <a:r>
              <a:rPr lang="ja-JP" altLang="en-US" dirty="0"/>
              <a:t>量（形態は維持）</a:t>
            </a:r>
            <a:endParaRPr lang="en-US" altLang="ja-JP" dirty="0"/>
          </a:p>
          <a:p>
            <a:pPr marL="0" indent="0">
              <a:buNone/>
            </a:pPr>
            <a:r>
              <a:rPr lang="ja-JP" altLang="en-US" dirty="0"/>
              <a:t>　　　　　ｴﾝｼﾞｮｲｾﾞﾘｰを毎食</a:t>
            </a:r>
            <a:r>
              <a:rPr lang="en-US" altLang="ja-JP" dirty="0"/>
              <a:t>2/3</a:t>
            </a:r>
            <a:r>
              <a:rPr lang="ja-JP" altLang="en-US" dirty="0"/>
              <a:t>に増量</a:t>
            </a:r>
            <a:endParaRPr lang="en-US" altLang="ja-JP" dirty="0"/>
          </a:p>
          <a:p>
            <a:pPr marL="0" indent="0">
              <a:buNone/>
            </a:pPr>
            <a:r>
              <a:rPr lang="ja-JP" altLang="en-US" dirty="0"/>
              <a:t>　　　　　水分は薄いとろみでの提供</a:t>
            </a:r>
            <a:endParaRPr lang="en-US" altLang="ja-JP" dirty="0"/>
          </a:p>
          <a:p>
            <a:pPr marL="0" indent="0">
              <a:buNone/>
            </a:pPr>
            <a:r>
              <a:rPr lang="ja-JP" altLang="en-US" dirty="0"/>
              <a:t>提供栄養量：</a:t>
            </a:r>
            <a:r>
              <a:rPr lang="ja-JP" altLang="en-US" dirty="0">
                <a:solidFill>
                  <a:srgbClr val="FF0000"/>
                </a:solidFill>
              </a:rPr>
              <a:t>エネルギー</a:t>
            </a:r>
            <a:r>
              <a:rPr lang="en-US" altLang="ja-JP" dirty="0">
                <a:solidFill>
                  <a:srgbClr val="FF0000"/>
                </a:solidFill>
              </a:rPr>
              <a:t>1225kcal</a:t>
            </a:r>
            <a:r>
              <a:rPr lang="ja-JP" altLang="en-US" dirty="0">
                <a:solidFill>
                  <a:srgbClr val="FF0000"/>
                </a:solidFill>
              </a:rPr>
              <a:t>、たんぱく</a:t>
            </a:r>
            <a:r>
              <a:rPr lang="en-US" altLang="ja-JP" dirty="0">
                <a:solidFill>
                  <a:srgbClr val="FF0000"/>
                </a:solidFill>
              </a:rPr>
              <a:t>47.4g</a:t>
            </a:r>
          </a:p>
          <a:p>
            <a:pPr marL="0" indent="0">
              <a:buNone/>
            </a:pPr>
            <a:r>
              <a:rPr lang="ja-JP" altLang="en-US" dirty="0"/>
              <a:t>食事摂取量：</a:t>
            </a:r>
            <a:r>
              <a:rPr lang="ja-JP" altLang="en-US" dirty="0">
                <a:solidFill>
                  <a:srgbClr val="FF0000"/>
                </a:solidFill>
              </a:rPr>
              <a:t>ほぼ全量摂取</a:t>
            </a:r>
            <a:endParaRPr lang="en-US" altLang="ja-JP" dirty="0">
              <a:solidFill>
                <a:srgbClr val="FF0000"/>
              </a:solidFill>
            </a:endParaRPr>
          </a:p>
          <a:p>
            <a:pPr marL="0" indent="0">
              <a:buNone/>
            </a:pPr>
            <a:r>
              <a:rPr lang="ja-JP" altLang="en-US" dirty="0"/>
              <a:t>体重：</a:t>
            </a:r>
            <a:r>
              <a:rPr lang="en-US" altLang="ja-JP" dirty="0"/>
              <a:t>33.5kg</a:t>
            </a:r>
            <a:r>
              <a:rPr lang="ja-JP" altLang="en-US" dirty="0"/>
              <a:t>（</a:t>
            </a:r>
            <a:r>
              <a:rPr lang="en-US" altLang="ja-JP" dirty="0"/>
              <a:t>BMI</a:t>
            </a:r>
            <a:r>
              <a:rPr lang="ja-JP" altLang="en-US" dirty="0"/>
              <a:t>：</a:t>
            </a:r>
            <a:r>
              <a:rPr lang="en-US" altLang="ja-JP" dirty="0"/>
              <a:t>16.2</a:t>
            </a:r>
            <a:r>
              <a:rPr lang="ja-JP" altLang="en-US" dirty="0"/>
              <a:t>）</a:t>
            </a:r>
            <a:endParaRPr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ja-JP" altLang="en-US" dirty="0"/>
          </a:p>
        </p:txBody>
      </p:sp>
      <p:sp>
        <p:nvSpPr>
          <p:cNvPr id="6" name="テキスト ボックス 5">
            <a:extLst>
              <a:ext uri="{FF2B5EF4-FFF2-40B4-BE49-F238E27FC236}">
                <a16:creationId xmlns:a16="http://schemas.microsoft.com/office/drawing/2014/main" id="{35D4A84F-5257-4B29-AA1F-0249E1F396B6}"/>
              </a:ext>
            </a:extLst>
          </p:cNvPr>
          <p:cNvSpPr txBox="1"/>
          <p:nvPr/>
        </p:nvSpPr>
        <p:spPr>
          <a:xfrm>
            <a:off x="838200" y="5121275"/>
            <a:ext cx="10515599" cy="1384995"/>
          </a:xfrm>
          <a:prstGeom prst="rect">
            <a:avLst/>
          </a:prstGeom>
          <a:noFill/>
          <a:ln>
            <a:solidFill>
              <a:srgbClr val="FF0000"/>
            </a:solidFill>
          </a:ln>
        </p:spPr>
        <p:txBody>
          <a:bodyPr wrap="square">
            <a:spAutoFit/>
          </a:bodyPr>
          <a:lstStyle/>
          <a:p>
            <a:r>
              <a:rPr kumimoji="1" lang="ja-JP" altLang="en-US" sz="2800" dirty="0"/>
              <a:t>　本人の摂取状態にあわせた食事量、水分の調整を行うことにより嚥下状態にあわせた対応としたことで、摂取栄養量の増加、摂取スピードの改善みられる。</a:t>
            </a:r>
            <a:endParaRPr lang="ja-JP" altLang="en-US" sz="2800" dirty="0"/>
          </a:p>
        </p:txBody>
      </p:sp>
    </p:spTree>
    <p:extLst>
      <p:ext uri="{BB962C8B-B14F-4D97-AF65-F5344CB8AC3E}">
        <p14:creationId xmlns:p14="http://schemas.microsoft.com/office/powerpoint/2010/main" val="38936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FD0361-F8F8-4023-BD9A-2F9979125B0D}"/>
              </a:ext>
            </a:extLst>
          </p:cNvPr>
          <p:cNvSpPr>
            <a:spLocks noGrp="1"/>
          </p:cNvSpPr>
          <p:nvPr>
            <p:ph type="title"/>
          </p:nvPr>
        </p:nvSpPr>
        <p:spPr/>
        <p:txBody>
          <a:bodyPr/>
          <a:lstStyle/>
          <a:p>
            <a:r>
              <a:rPr kumimoji="1" lang="ja-JP" altLang="en-US" dirty="0"/>
              <a:t>入所後</a:t>
            </a:r>
            <a:r>
              <a:rPr lang="en-US" altLang="ja-JP" dirty="0"/>
              <a:t>2</a:t>
            </a:r>
            <a:r>
              <a:rPr kumimoji="1" lang="ja-JP" altLang="en-US" dirty="0"/>
              <a:t>か月後</a:t>
            </a:r>
          </a:p>
        </p:txBody>
      </p:sp>
      <p:sp>
        <p:nvSpPr>
          <p:cNvPr id="3" name="コンテンツ プレースホルダー 2">
            <a:extLst>
              <a:ext uri="{FF2B5EF4-FFF2-40B4-BE49-F238E27FC236}">
                <a16:creationId xmlns:a16="http://schemas.microsoft.com/office/drawing/2014/main" id="{78BDF74A-C9A7-46F7-A835-284CE2296A14}"/>
              </a:ext>
            </a:extLst>
          </p:cNvPr>
          <p:cNvSpPr>
            <a:spLocks noGrp="1"/>
          </p:cNvSpPr>
          <p:nvPr>
            <p:ph idx="1"/>
          </p:nvPr>
        </p:nvSpPr>
        <p:spPr>
          <a:xfrm>
            <a:off x="838200" y="2133356"/>
            <a:ext cx="10515600" cy="1427529"/>
          </a:xfrm>
        </p:spPr>
        <p:txBody>
          <a:bodyPr/>
          <a:lstStyle/>
          <a:p>
            <a:pPr marL="0" indent="0">
              <a:buNone/>
            </a:pPr>
            <a:r>
              <a:rPr kumimoji="1" lang="ja-JP" altLang="en-US" dirty="0"/>
              <a:t>　前回の食事内容を約</a:t>
            </a:r>
            <a:r>
              <a:rPr kumimoji="1" lang="en-US" altLang="ja-JP" dirty="0"/>
              <a:t>1</a:t>
            </a:r>
            <a:r>
              <a:rPr kumimoji="1" lang="ja-JP" altLang="en-US" dirty="0"/>
              <a:t>ケ月半ほど提供し、血液検査を行うと</a:t>
            </a:r>
            <a:r>
              <a:rPr kumimoji="1" lang="en-US" altLang="ja-JP" dirty="0">
                <a:solidFill>
                  <a:srgbClr val="FF0000"/>
                </a:solidFill>
              </a:rPr>
              <a:t>Alb</a:t>
            </a:r>
            <a:r>
              <a:rPr kumimoji="1" lang="ja-JP" altLang="en-US" dirty="0">
                <a:solidFill>
                  <a:srgbClr val="FF0000"/>
                </a:solidFill>
              </a:rPr>
              <a:t>：</a:t>
            </a:r>
            <a:r>
              <a:rPr kumimoji="1" lang="en-US" altLang="ja-JP" dirty="0">
                <a:solidFill>
                  <a:srgbClr val="FF0000"/>
                </a:solidFill>
              </a:rPr>
              <a:t>3.2g/dl</a:t>
            </a:r>
            <a:r>
              <a:rPr kumimoji="1" lang="ja-JP" altLang="en-US" dirty="0"/>
              <a:t>に改善みられ低栄養リスク改善加算</a:t>
            </a:r>
            <a:r>
              <a:rPr lang="ja-JP" altLang="en-US" dirty="0"/>
              <a:t>終了</a:t>
            </a:r>
            <a:r>
              <a:rPr kumimoji="1" lang="ja-JP" altLang="en-US" dirty="0"/>
              <a:t>とする。</a:t>
            </a:r>
            <a:endParaRPr kumimoji="1" lang="en-US" altLang="ja-JP" dirty="0"/>
          </a:p>
          <a:p>
            <a:pPr marL="0" indent="0">
              <a:buNone/>
            </a:pPr>
            <a:endParaRPr kumimoji="1" lang="en-US" altLang="ja-JP" dirty="0"/>
          </a:p>
          <a:p>
            <a:pPr marL="0" indent="0">
              <a:buNone/>
            </a:pPr>
            <a:endParaRPr kumimoji="1" lang="ja-JP" altLang="en-US" dirty="0"/>
          </a:p>
        </p:txBody>
      </p:sp>
      <p:sp>
        <p:nvSpPr>
          <p:cNvPr id="5" name="テキスト ボックス 4">
            <a:extLst>
              <a:ext uri="{FF2B5EF4-FFF2-40B4-BE49-F238E27FC236}">
                <a16:creationId xmlns:a16="http://schemas.microsoft.com/office/drawing/2014/main" id="{0E7F1905-6E62-452A-8160-BC3E294C5F04}"/>
              </a:ext>
            </a:extLst>
          </p:cNvPr>
          <p:cNvSpPr txBox="1"/>
          <p:nvPr/>
        </p:nvSpPr>
        <p:spPr>
          <a:xfrm>
            <a:off x="706316" y="3657600"/>
            <a:ext cx="10515599" cy="2677656"/>
          </a:xfrm>
          <a:prstGeom prst="rect">
            <a:avLst/>
          </a:prstGeom>
          <a:noFill/>
          <a:ln>
            <a:solidFill>
              <a:srgbClr val="FF0000"/>
            </a:solidFill>
          </a:ln>
        </p:spPr>
        <p:txBody>
          <a:bodyPr wrap="square">
            <a:spAutoFit/>
          </a:bodyPr>
          <a:lstStyle/>
          <a:p>
            <a:r>
              <a:rPr kumimoji="1" lang="ja-JP" altLang="en-US" sz="2800" dirty="0"/>
              <a:t>　多職種で、食事観察、食環境の協議行うことにより、スムーズに栄養状態の改善ができた。</a:t>
            </a:r>
            <a:endParaRPr kumimoji="1" lang="en-US" altLang="ja-JP" sz="2800" dirty="0"/>
          </a:p>
          <a:p>
            <a:r>
              <a:rPr lang="ja-JP" altLang="en-US" sz="2800" dirty="0"/>
              <a:t>　また入所時は、摂取スピードが遅く恥ずかしいとの精神的な不安が強かったが、</a:t>
            </a:r>
            <a:r>
              <a:rPr lang="en-US" altLang="ja-JP" sz="2800" dirty="0"/>
              <a:t>CW</a:t>
            </a:r>
            <a:r>
              <a:rPr lang="ja-JP" altLang="en-US" sz="2800" dirty="0"/>
              <a:t>、</a:t>
            </a:r>
            <a:r>
              <a:rPr lang="en-US" altLang="ja-JP" sz="2800" dirty="0"/>
              <a:t>Ns</a:t>
            </a:r>
            <a:r>
              <a:rPr lang="ja-JP" altLang="en-US" sz="2800" dirty="0"/>
              <a:t>の普段の生活の中の対応により不安がやわらいだこと、セラピストによる定期的なリハビリによる、活動量の増加も改善の要因だと思われる。</a:t>
            </a:r>
          </a:p>
        </p:txBody>
      </p:sp>
    </p:spTree>
    <p:extLst>
      <p:ext uri="{BB962C8B-B14F-4D97-AF65-F5344CB8AC3E}">
        <p14:creationId xmlns:p14="http://schemas.microsoft.com/office/powerpoint/2010/main" val="3494545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E27A51-0069-4A53-9C59-8C4BD9CD402F}"/>
              </a:ext>
            </a:extLst>
          </p:cNvPr>
          <p:cNvSpPr>
            <a:spLocks noGrp="1"/>
          </p:cNvSpPr>
          <p:nvPr>
            <p:ph type="title"/>
          </p:nvPr>
        </p:nvSpPr>
        <p:spPr/>
        <p:txBody>
          <a:bodyPr/>
          <a:lstStyle/>
          <a:p>
            <a:r>
              <a:rPr kumimoji="1" lang="ja-JP" altLang="en-US" dirty="0"/>
              <a:t>その後（約</a:t>
            </a:r>
            <a:r>
              <a:rPr kumimoji="1" lang="en-US" altLang="ja-JP" dirty="0"/>
              <a:t>6</a:t>
            </a:r>
            <a:r>
              <a:rPr kumimoji="1" lang="ja-JP" altLang="en-US" dirty="0"/>
              <a:t>ケ月後）</a:t>
            </a:r>
          </a:p>
        </p:txBody>
      </p:sp>
      <p:sp>
        <p:nvSpPr>
          <p:cNvPr id="3" name="コンテンツ プレースホルダー 2">
            <a:extLst>
              <a:ext uri="{FF2B5EF4-FFF2-40B4-BE49-F238E27FC236}">
                <a16:creationId xmlns:a16="http://schemas.microsoft.com/office/drawing/2014/main" id="{1212976C-73D0-4619-9DBF-249963295A32}"/>
              </a:ext>
            </a:extLst>
          </p:cNvPr>
          <p:cNvSpPr>
            <a:spLocks noGrp="1"/>
          </p:cNvSpPr>
          <p:nvPr>
            <p:ph idx="1"/>
          </p:nvPr>
        </p:nvSpPr>
        <p:spPr/>
        <p:txBody>
          <a:bodyPr/>
          <a:lstStyle/>
          <a:p>
            <a:pPr marL="0" indent="0">
              <a:buNone/>
            </a:pPr>
            <a:r>
              <a:rPr kumimoji="1" lang="ja-JP" altLang="en-US" dirty="0"/>
              <a:t>食事摂取状態：摂取量良好で食事内容維持</a:t>
            </a:r>
            <a:endParaRPr kumimoji="1" lang="en-US" altLang="ja-JP" dirty="0"/>
          </a:p>
          <a:p>
            <a:pPr marL="0" indent="0">
              <a:buNone/>
            </a:pPr>
            <a:r>
              <a:rPr lang="ja-JP" altLang="en-US" dirty="0"/>
              <a:t>　　　　　　　体重、</a:t>
            </a:r>
            <a:r>
              <a:rPr lang="en-US" altLang="ja-JP" dirty="0"/>
              <a:t>Alb</a:t>
            </a:r>
            <a:r>
              <a:rPr lang="ja-JP" altLang="en-US" dirty="0"/>
              <a:t>値維持</a:t>
            </a:r>
            <a:endParaRPr kumimoji="1" lang="en-US" altLang="ja-JP" dirty="0"/>
          </a:p>
          <a:p>
            <a:pPr marL="0" indent="0">
              <a:buNone/>
            </a:pPr>
            <a:r>
              <a:rPr kumimoji="1" lang="en-US" altLang="ja-JP" dirty="0"/>
              <a:t>ADL</a:t>
            </a:r>
            <a:r>
              <a:rPr lang="ja-JP" altLang="en-US" dirty="0">
                <a:sym typeface="Wingdings" panose="05000000000000000000" pitchFamily="2" charset="2"/>
              </a:rPr>
              <a:t>：（</a:t>
            </a:r>
            <a:r>
              <a:rPr kumimoji="1" lang="ja-JP" altLang="en-US" dirty="0">
                <a:sym typeface="Wingdings" panose="05000000000000000000" pitchFamily="2" charset="2"/>
              </a:rPr>
              <a:t>入所時）</a:t>
            </a:r>
            <a:r>
              <a:rPr kumimoji="1" lang="en-US" altLang="ja-JP" dirty="0">
                <a:sym typeface="Wingdings" panose="05000000000000000000" pitchFamily="2" charset="2"/>
              </a:rPr>
              <a:t>A2</a:t>
            </a:r>
            <a:r>
              <a:rPr kumimoji="1" lang="ja-JP" altLang="en-US" dirty="0">
                <a:sym typeface="Wingdings" panose="05000000000000000000" pitchFamily="2" charset="2"/>
              </a:rPr>
              <a:t>⇒（</a:t>
            </a:r>
            <a:r>
              <a:rPr kumimoji="1" lang="en-US" altLang="ja-JP" dirty="0">
                <a:sym typeface="Wingdings" panose="05000000000000000000" pitchFamily="2" charset="2"/>
              </a:rPr>
              <a:t>6</a:t>
            </a:r>
            <a:r>
              <a:rPr kumimoji="1" lang="ja-JP" altLang="en-US" dirty="0">
                <a:sym typeface="Wingdings" panose="05000000000000000000" pitchFamily="2" charset="2"/>
              </a:rPr>
              <a:t>ケ月後）</a:t>
            </a:r>
            <a:r>
              <a:rPr kumimoji="1" lang="en-US" altLang="ja-JP" dirty="0">
                <a:solidFill>
                  <a:srgbClr val="FF0000"/>
                </a:solidFill>
                <a:sym typeface="Wingdings" panose="05000000000000000000" pitchFamily="2" charset="2"/>
              </a:rPr>
              <a:t>A1</a:t>
            </a:r>
          </a:p>
          <a:p>
            <a:pPr marL="0" indent="0">
              <a:buNone/>
            </a:pPr>
            <a:r>
              <a:rPr lang="ja-JP" altLang="en-US" dirty="0">
                <a:sym typeface="Wingdings" panose="05000000000000000000" pitchFamily="2" charset="2"/>
              </a:rPr>
              <a:t>移動：（</a:t>
            </a:r>
            <a:r>
              <a:rPr kumimoji="1" lang="ja-JP" altLang="en-US" dirty="0">
                <a:sym typeface="Wingdings" panose="05000000000000000000" pitchFamily="2" charset="2"/>
              </a:rPr>
              <a:t>入所時）老人車歩行部分介助⇒</a:t>
            </a:r>
            <a:endParaRPr kumimoji="1" lang="en-US" altLang="ja-JP" dirty="0">
              <a:sym typeface="Wingdings" panose="05000000000000000000" pitchFamily="2" charset="2"/>
            </a:endParaRPr>
          </a:p>
          <a:p>
            <a:pPr marL="0" indent="0">
              <a:buNone/>
            </a:pPr>
            <a:r>
              <a:rPr lang="ja-JP" altLang="en-US" dirty="0">
                <a:sym typeface="Wingdings" panose="05000000000000000000" pitchFamily="2" charset="2"/>
              </a:rPr>
              <a:t>　　　　　　　　　　　</a:t>
            </a:r>
            <a:r>
              <a:rPr kumimoji="1" lang="ja-JP" altLang="en-US" dirty="0">
                <a:sym typeface="Wingdings" panose="05000000000000000000" pitchFamily="2" charset="2"/>
              </a:rPr>
              <a:t>（</a:t>
            </a:r>
            <a:r>
              <a:rPr kumimoji="1" lang="en-US" altLang="ja-JP" dirty="0">
                <a:sym typeface="Wingdings" panose="05000000000000000000" pitchFamily="2" charset="2"/>
              </a:rPr>
              <a:t> 6</a:t>
            </a:r>
            <a:r>
              <a:rPr kumimoji="1" lang="ja-JP" altLang="en-US" dirty="0">
                <a:sym typeface="Wingdings" panose="05000000000000000000" pitchFamily="2" charset="2"/>
              </a:rPr>
              <a:t>ケ月後）</a:t>
            </a:r>
            <a:r>
              <a:rPr kumimoji="1" lang="en-US" altLang="ja-JP" dirty="0">
                <a:solidFill>
                  <a:srgbClr val="FF0000"/>
                </a:solidFill>
                <a:sym typeface="Wingdings" panose="05000000000000000000" pitchFamily="2" charset="2"/>
              </a:rPr>
              <a:t>4</a:t>
            </a:r>
            <a:r>
              <a:rPr kumimoji="1" lang="ja-JP" altLang="en-US" dirty="0">
                <a:solidFill>
                  <a:srgbClr val="FF0000"/>
                </a:solidFill>
                <a:sym typeface="Wingdings" panose="05000000000000000000" pitchFamily="2" charset="2"/>
              </a:rPr>
              <a:t>点歩行器自立</a:t>
            </a:r>
            <a:endParaRPr kumimoji="1" lang="en-US" altLang="ja-JP" dirty="0">
              <a:solidFill>
                <a:srgbClr val="FF0000"/>
              </a:solidFill>
              <a:sym typeface="Wingdings" panose="05000000000000000000" pitchFamily="2" charset="2"/>
            </a:endParaRPr>
          </a:p>
          <a:p>
            <a:pPr marL="0" indent="0">
              <a:buNone/>
            </a:pPr>
            <a:r>
              <a:rPr kumimoji="1" lang="ja-JP" altLang="en-US" dirty="0"/>
              <a:t>長谷川式テスト：</a:t>
            </a:r>
            <a:r>
              <a:rPr kumimoji="1" lang="ja-JP" altLang="en-US" dirty="0">
                <a:sym typeface="Wingdings" panose="05000000000000000000" pitchFamily="2" charset="2"/>
              </a:rPr>
              <a:t> （入所時）</a:t>
            </a:r>
            <a:r>
              <a:rPr kumimoji="1" lang="en-US" altLang="ja-JP" dirty="0"/>
              <a:t>15</a:t>
            </a:r>
            <a:r>
              <a:rPr kumimoji="1" lang="ja-JP" altLang="en-US" dirty="0"/>
              <a:t>点⇒</a:t>
            </a:r>
            <a:r>
              <a:rPr kumimoji="1" lang="ja-JP" altLang="en-US" dirty="0">
                <a:sym typeface="Wingdings" panose="05000000000000000000" pitchFamily="2" charset="2"/>
              </a:rPr>
              <a:t> （</a:t>
            </a:r>
            <a:r>
              <a:rPr kumimoji="1" lang="en-US" altLang="ja-JP" dirty="0">
                <a:sym typeface="Wingdings" panose="05000000000000000000" pitchFamily="2" charset="2"/>
              </a:rPr>
              <a:t> 6</a:t>
            </a:r>
            <a:r>
              <a:rPr kumimoji="1" lang="ja-JP" altLang="en-US" dirty="0">
                <a:sym typeface="Wingdings" panose="05000000000000000000" pitchFamily="2" charset="2"/>
              </a:rPr>
              <a:t>ケ月後）</a:t>
            </a:r>
            <a:r>
              <a:rPr kumimoji="1" lang="en-US" altLang="ja-JP" dirty="0">
                <a:solidFill>
                  <a:srgbClr val="FF0000"/>
                </a:solidFill>
                <a:sym typeface="Wingdings" panose="05000000000000000000" pitchFamily="2" charset="2"/>
              </a:rPr>
              <a:t>23</a:t>
            </a:r>
            <a:r>
              <a:rPr kumimoji="1" lang="ja-JP" altLang="en-US" dirty="0">
                <a:solidFill>
                  <a:srgbClr val="FF0000"/>
                </a:solidFill>
                <a:sym typeface="Wingdings" panose="05000000000000000000" pitchFamily="2" charset="2"/>
              </a:rPr>
              <a:t>点</a:t>
            </a:r>
            <a:endParaRPr kumimoji="1" lang="en-US" altLang="ja-JP" dirty="0">
              <a:solidFill>
                <a:srgbClr val="FF0000"/>
              </a:solidFill>
              <a:sym typeface="Wingdings" panose="05000000000000000000" pitchFamily="2" charset="2"/>
            </a:endParaRPr>
          </a:p>
          <a:p>
            <a:pPr marL="0" indent="0">
              <a:buNone/>
            </a:pPr>
            <a:r>
              <a:rPr lang="ja-JP" altLang="en-US" dirty="0">
                <a:sym typeface="Wingdings" panose="05000000000000000000" pitchFamily="2" charset="2"/>
              </a:rPr>
              <a:t>服薬：</a:t>
            </a:r>
            <a:r>
              <a:rPr kumimoji="1" lang="ja-JP" altLang="en-US" dirty="0">
                <a:sym typeface="Wingdings" panose="05000000000000000000" pitchFamily="2" charset="2"/>
              </a:rPr>
              <a:t> （入所時）</a:t>
            </a:r>
            <a:r>
              <a:rPr kumimoji="1" lang="en-US" altLang="ja-JP" dirty="0">
                <a:sym typeface="Wingdings" panose="05000000000000000000" pitchFamily="2" charset="2"/>
              </a:rPr>
              <a:t>14</a:t>
            </a:r>
            <a:r>
              <a:rPr kumimoji="1" lang="ja-JP" altLang="en-US" dirty="0">
                <a:sym typeface="Wingdings" panose="05000000000000000000" pitchFamily="2" charset="2"/>
              </a:rPr>
              <a:t>種⇒ （</a:t>
            </a:r>
            <a:r>
              <a:rPr kumimoji="1" lang="en-US" altLang="ja-JP" dirty="0">
                <a:sym typeface="Wingdings" panose="05000000000000000000" pitchFamily="2" charset="2"/>
              </a:rPr>
              <a:t> 6</a:t>
            </a:r>
            <a:r>
              <a:rPr kumimoji="1" lang="ja-JP" altLang="en-US" dirty="0">
                <a:sym typeface="Wingdings" panose="05000000000000000000" pitchFamily="2" charset="2"/>
              </a:rPr>
              <a:t>ケ月後）</a:t>
            </a:r>
            <a:r>
              <a:rPr kumimoji="1" lang="en-US" altLang="ja-JP" dirty="0">
                <a:solidFill>
                  <a:srgbClr val="FF0000"/>
                </a:solidFill>
                <a:sym typeface="Wingdings" panose="05000000000000000000" pitchFamily="2" charset="2"/>
              </a:rPr>
              <a:t>10</a:t>
            </a:r>
            <a:r>
              <a:rPr kumimoji="1" lang="ja-JP" altLang="en-US" dirty="0">
                <a:solidFill>
                  <a:srgbClr val="FF0000"/>
                </a:solidFill>
                <a:sym typeface="Wingdings" panose="05000000000000000000" pitchFamily="2" charset="2"/>
              </a:rPr>
              <a:t>種</a:t>
            </a:r>
            <a:endParaRPr kumimoji="1" lang="en-US" altLang="ja-JP" dirty="0">
              <a:solidFill>
                <a:srgbClr val="FF0000"/>
              </a:solidFill>
            </a:endParaRPr>
          </a:p>
          <a:p>
            <a:pPr marL="0" indent="0">
              <a:buNone/>
            </a:pPr>
            <a:endParaRPr kumimoji="1" lang="en-US" altLang="ja-JP" dirty="0">
              <a:sym typeface="Wingdings" panose="05000000000000000000" pitchFamily="2" charset="2"/>
            </a:endParaRPr>
          </a:p>
          <a:p>
            <a:pPr marL="0" indent="0">
              <a:buNone/>
            </a:pPr>
            <a:endParaRPr kumimoji="1" lang="en-US" altLang="ja-JP" dirty="0">
              <a:sym typeface="Wingdings" panose="05000000000000000000" pitchFamily="2" charset="2"/>
            </a:endParaRPr>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8028405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1146</Words>
  <Application>Microsoft Office PowerPoint</Application>
  <PresentationFormat>ワイド画面</PresentationFormat>
  <Paragraphs>88</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ヒラギノ角ゴ Pro W3</vt:lpstr>
      <vt:lpstr>游ゴシック</vt:lpstr>
      <vt:lpstr>游ゴシック Light</vt:lpstr>
      <vt:lpstr>Arial</vt:lpstr>
      <vt:lpstr>Office テーマ</vt:lpstr>
      <vt:lpstr>低栄養リスク改善加算 対象者の改善例</vt:lpstr>
      <vt:lpstr>はじめに</vt:lpstr>
      <vt:lpstr>低栄養リスク改善加算算定要件</vt:lpstr>
      <vt:lpstr>症例</vt:lpstr>
      <vt:lpstr>入所時の食事・栄養状態</vt:lpstr>
      <vt:lpstr>対応</vt:lpstr>
      <vt:lpstr>入所後1か月後</vt:lpstr>
      <vt:lpstr>入所後2か月後</vt:lpstr>
      <vt:lpstr>その後（約6ケ月後）</vt:lpstr>
      <vt:lpstr>考察</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低栄養リスク改善加算を</dc:title>
  <dc:creator>老健 琵琶</dc:creator>
  <cp:lastModifiedBy>老健 琵琶</cp:lastModifiedBy>
  <cp:revision>29</cp:revision>
  <dcterms:created xsi:type="dcterms:W3CDTF">2020-10-28T05:21:01Z</dcterms:created>
  <dcterms:modified xsi:type="dcterms:W3CDTF">2020-12-18T00:58:55Z</dcterms:modified>
</cp:coreProperties>
</file>